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4" r:id="rId2"/>
    <p:sldMasterId id="2147483763" r:id="rId3"/>
  </p:sldMasterIdLst>
  <p:notesMasterIdLst>
    <p:notesMasterId r:id="rId18"/>
  </p:notesMasterIdLst>
  <p:handoutMasterIdLst>
    <p:handoutMasterId r:id="rId19"/>
  </p:handoutMasterIdLst>
  <p:sldIdLst>
    <p:sldId id="312" r:id="rId4"/>
    <p:sldId id="314" r:id="rId5"/>
    <p:sldId id="315" r:id="rId6"/>
    <p:sldId id="316" r:id="rId7"/>
    <p:sldId id="325" r:id="rId8"/>
    <p:sldId id="326" r:id="rId9"/>
    <p:sldId id="327" r:id="rId10"/>
    <p:sldId id="318" r:id="rId11"/>
    <p:sldId id="319" r:id="rId12"/>
    <p:sldId id="320" r:id="rId13"/>
    <p:sldId id="322" r:id="rId14"/>
    <p:sldId id="323" r:id="rId15"/>
    <p:sldId id="324" r:id="rId16"/>
    <p:sldId id="311" r:id="rId17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1704"/>
    <a:srgbClr val="E9EBF5"/>
    <a:srgbClr val="150397"/>
    <a:srgbClr val="D0D3E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2196" autoAdjust="0"/>
  </p:normalViewPr>
  <p:slideViewPr>
    <p:cSldViewPr>
      <p:cViewPr>
        <p:scale>
          <a:sx n="75" d="100"/>
          <a:sy n="75" d="100"/>
        </p:scale>
        <p:origin x="-39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86E1E0-7768-4F01-9459-45652BD661D8}" type="datetimeFigureOut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F4C998-6318-4C34-AE32-56D30CB2F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4094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291D0E-34D9-4F10-B980-B1872ACA6656}" type="datetimeFigureOut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9775"/>
            <a:ext cx="494030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B207A4-AE5A-44C7-B117-5F44A94FED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4782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B65C6-D193-49DD-822A-0B2E7E8BB86E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1C1338A-1594-4AE9-89B5-00461283D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20D29-4555-496D-BAD0-D9E9F313BBD1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DC1F24F-DC1D-47B6-BD56-7D26203B1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u="sng"/>
            </a:lvl1pPr>
          </a:lstStyle>
          <a:p>
            <a:pPr>
              <a:defRPr/>
            </a:pPr>
            <a:fld id="{D3CB8EF6-6C56-475D-81AD-38E77C3050B3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u="sng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sng"/>
            </a:lvl1pPr>
          </a:lstStyle>
          <a:p>
            <a:pPr>
              <a:defRPr/>
            </a:pPr>
            <a:fld id="{D7EA254D-9434-4C3D-9C9D-C5DD4CBB62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u="sng"/>
            </a:lvl1pPr>
          </a:lstStyle>
          <a:p>
            <a:pPr>
              <a:defRPr/>
            </a:pPr>
            <a:fld id="{6D6883BA-2F5A-4B46-AFBF-869E0E2A704A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u="sng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sng"/>
            </a:lvl1pPr>
          </a:lstStyle>
          <a:p>
            <a:pPr>
              <a:defRPr/>
            </a:pPr>
            <a:fld id="{63015CE9-209C-4B13-8642-03B0CB4A99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 u="sng"/>
            </a:lvl1pPr>
          </a:lstStyle>
          <a:p>
            <a:pPr>
              <a:defRPr/>
            </a:pPr>
            <a:fld id="{0FF3CBB3-88E9-4567-AACD-F12B8D0294BA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u="sng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sng"/>
            </a:lvl1pPr>
          </a:lstStyle>
          <a:p>
            <a:pPr>
              <a:defRPr/>
            </a:pPr>
            <a:fld id="{FCFDFC32-282C-48E5-8664-720F1EEA4E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u="sng"/>
            </a:lvl1pPr>
          </a:lstStyle>
          <a:p>
            <a:pPr>
              <a:defRPr/>
            </a:pPr>
            <a:fld id="{911E04C6-7F8B-4218-B038-8F5107107878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u="sng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sng"/>
            </a:lvl1pPr>
          </a:lstStyle>
          <a:p>
            <a:pPr>
              <a:defRPr/>
            </a:pPr>
            <a:fld id="{6A8D78C5-7E5D-4C5A-A0E2-5099254A1D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u="sng"/>
            </a:lvl1pPr>
          </a:lstStyle>
          <a:p>
            <a:pPr>
              <a:defRPr/>
            </a:pPr>
            <a:fld id="{01214DF8-954C-4F76-AF2C-46D7179A44B1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u="sng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sng"/>
            </a:lvl1pPr>
          </a:lstStyle>
          <a:p>
            <a:pPr>
              <a:defRPr/>
            </a:pPr>
            <a:fld id="{EBC2E13B-DAA1-467B-9667-F8E25DFFB5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u="sng"/>
            </a:lvl1pPr>
          </a:lstStyle>
          <a:p>
            <a:pPr>
              <a:defRPr/>
            </a:pPr>
            <a:fld id="{2441A40A-B73A-4474-B9FE-E22A9DDBF768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u="sng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sng"/>
            </a:lvl1pPr>
          </a:lstStyle>
          <a:p>
            <a:pPr>
              <a:defRPr/>
            </a:pPr>
            <a:fld id="{5B0905AF-35BC-4B0F-A58A-C16819F125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u="sng"/>
            </a:lvl1pPr>
          </a:lstStyle>
          <a:p>
            <a:pPr>
              <a:defRPr/>
            </a:pPr>
            <a:fld id="{6665C3C0-5899-4498-9487-24A6FA9FCB88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u="sng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sng"/>
            </a:lvl1pPr>
          </a:lstStyle>
          <a:p>
            <a:pPr>
              <a:defRPr/>
            </a:pPr>
            <a:fld id="{2E470F5B-5FE1-4B78-B5E3-006EBAADE0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u="sng"/>
            </a:lvl1pPr>
          </a:lstStyle>
          <a:p>
            <a:pPr>
              <a:defRPr/>
            </a:pPr>
            <a:fld id="{84ECBA81-6B5E-4DDD-83A7-B1CF4452F79F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u="sng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sng"/>
            </a:lvl1pPr>
          </a:lstStyle>
          <a:p>
            <a:pPr>
              <a:defRPr/>
            </a:pPr>
            <a:fld id="{D7DF6D58-08C3-40F7-A875-882C054344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u="sng"/>
            </a:lvl1pPr>
          </a:lstStyle>
          <a:p>
            <a:pPr>
              <a:defRPr/>
            </a:pPr>
            <a:fld id="{817FC8CE-5CED-4279-B353-8BF51BEE5C12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u="sng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sng"/>
            </a:lvl1pPr>
          </a:lstStyle>
          <a:p>
            <a:pPr>
              <a:defRPr/>
            </a:pPr>
            <a:fld id="{A355B8D2-9784-448C-BA35-7C3439351C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3D937-29D1-4DAC-9FDE-1AABDC5AAB37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5EE7FEC-1EF0-4ADD-9CF0-B6781E34A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u="sng"/>
            </a:lvl1pPr>
          </a:lstStyle>
          <a:p>
            <a:pPr>
              <a:defRPr/>
            </a:pPr>
            <a:fld id="{6512A9ED-1504-4308-8C92-3F8545E1DC75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u="sng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u="sng"/>
            </a:lvl1pPr>
          </a:lstStyle>
          <a:p>
            <a:pPr>
              <a:defRPr/>
            </a:pPr>
            <a:fld id="{8EE438E5-FCE4-46DA-8B43-BC0DE818C7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B65C6-D193-49DD-822A-0B2E7E8BB86E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B1ECB32-21FD-4858-92D6-7E30DEDF3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3D937-29D1-4DAC-9FDE-1AABDC5AAB37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66A3C01-41A4-4E75-BBE7-8EB71338D7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78721-EC55-4532-AB94-0DDF27D33C29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DA3F37E-2B4A-4F20-ABC3-7B43FD5E6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3663E-97B3-473B-99B6-F0CE79C22188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DED040C-CF4B-4F35-8541-EFB844ABB8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796DE-A088-46BA-9FD9-A8A4768057BE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133CC49-86B4-4D6E-9B41-81CD0C9D7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7DDE-6349-48B4-8C94-BF5887A0EF01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63B78F0-62A2-43F3-BBB2-45CFB155BF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F8BC2-C996-43A6-A707-10051B315ED2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FC41A74-399B-42AA-AEFB-CAA5D9281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FF6E5-45B7-4DA6-8AA8-8532FA63CD0D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431BD0A-DA9C-42C2-B98A-AF8D3A004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A49B4-CADD-4AA3-A88A-E5B525A19DE5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C228DD5-796B-4B6D-A4E1-03F6C434CF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78721-EC55-4532-AB94-0DDF27D33C29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F6982D5-03B0-460D-B819-B411570279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20D29-4555-496D-BAD0-D9E9F313BBD1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E9E3C37-077F-41BC-A16A-0054D2D8F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3663E-97B3-473B-99B6-F0CE79C22188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F87A8F7-BCB4-485B-961A-F11501948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796DE-A088-46BA-9FD9-A8A4768057BE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6063CF6-FB49-4B78-95B2-190C258EC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7DDE-6349-48B4-8C94-BF5887A0EF01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17A5F3F-62C8-4313-99C5-C03D9863A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F8BC2-C996-43A6-A707-10051B315ED2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319D28D-3910-4AD4-AE10-B7E68689B9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FF6E5-45B7-4DA6-8AA8-8532FA63CD0D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B4DA4E2-FFED-40E1-8E5F-03732C165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A49B4-CADD-4AA3-A88A-E5B525A19DE5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372A04F-3D9D-413F-B991-132AAE226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32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b="1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DE1C3A5-3499-49DA-A0FF-139902415EFD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100" b="1">
                <a:solidFill>
                  <a:srgbClr val="7F7F7F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6D05357E-B670-48E9-89C8-6A895F4AEC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458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b="1" u="none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E576ABF9-004B-4EBA-AA2A-80CAFD5BA658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1" u="none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u="none">
                <a:solidFill>
                  <a:srgbClr val="7F7F7F"/>
                </a:solidFill>
                <a:latin typeface="+mn-lt"/>
              </a:defRPr>
            </a:lvl1pPr>
          </a:lstStyle>
          <a:p>
            <a:pPr>
              <a:defRPr/>
            </a:pPr>
            <a:fld id="{EC3D7F53-3F26-42BD-9E9D-944DBD5EA7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58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b="1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DE1C3A5-3499-49DA-A0FF-139902415EFD}" type="datetime1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100" b="1">
                <a:solidFill>
                  <a:srgbClr val="7F7F7F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A6AF9660-8084-4AB2-9CBE-FA1467F3E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6"/>
          <p:cNvSpPr txBox="1">
            <a:spLocks noChangeArrowheads="1"/>
          </p:cNvSpPr>
          <p:nvPr/>
        </p:nvSpPr>
        <p:spPr bwMode="auto">
          <a:xfrm>
            <a:off x="539552" y="476672"/>
            <a:ext cx="813690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6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altLang="ru-RU" sz="3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«</a:t>
            </a:r>
            <a:r>
              <a:rPr lang="ru-RU" sz="3600" b="1" i="1" dirty="0" smtClean="0">
                <a:solidFill>
                  <a:srgbClr val="FF0000"/>
                </a:solidFill>
              </a:rPr>
              <a:t>Современный урок – как основа эффективного и качественного образования</a:t>
            </a:r>
            <a:r>
              <a:rPr lang="ru-RU" altLang="ru-RU" sz="3600" b="1" dirty="0" smtClean="0">
                <a:solidFill>
                  <a:srgbClr val="FF0000"/>
                </a:solidFill>
                <a:latin typeface="Arial Black" pitchFamily="34" charset="0"/>
              </a:rPr>
              <a:t>»</a:t>
            </a:r>
            <a:endParaRPr lang="ru-RU" altLang="ru-RU" sz="3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078" name="TextBox 1"/>
          <p:cNvSpPr txBox="1">
            <a:spLocks noChangeArrowheads="1"/>
          </p:cNvSpPr>
          <p:nvPr/>
        </p:nvSpPr>
        <p:spPr bwMode="auto">
          <a:xfrm>
            <a:off x="4932040" y="3861048"/>
            <a:ext cx="3096344" cy="155427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lnSpc>
                <a:spcPts val="19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alt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fontAlgn="auto">
              <a:lnSpc>
                <a:spcPts val="19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alt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УВР </a:t>
            </a:r>
          </a:p>
          <a:p>
            <a:pPr algn="ctr" fontAlgn="auto">
              <a:lnSpc>
                <a:spcPts val="19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alt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Сошникова</a:t>
            </a:r>
            <a:r>
              <a:rPr lang="ru-RU" alt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О.В МБОУ гимназия № 9</a:t>
            </a:r>
          </a:p>
          <a:p>
            <a:pPr algn="ctr" fontAlgn="auto">
              <a:lnSpc>
                <a:spcPts val="19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alt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ноября 2016г  </a:t>
            </a:r>
            <a:endParaRPr lang="ru-RU" alt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15CE9-209C-4B13-8642-03B0CB4A99D3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Этап </a:t>
            </a:r>
            <a:r>
              <a:rPr lang="ru-RU" sz="2400" dirty="0" err="1" smtClean="0"/>
              <a:t>целеполагания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 Цель урока обсуждается и формируется в диалоге с учениками (дети высказывают свои предположения, зачем может быть нужно то, что изучается на уроке) </a:t>
            </a:r>
          </a:p>
          <a:p>
            <a:r>
              <a:rPr lang="ru-RU" sz="2400" dirty="0" smtClean="0"/>
              <a:t> 2. Из  активные технологий  обучения чаще применяются  проблемное обучение, работа в группах и парах.</a:t>
            </a:r>
            <a:endParaRPr lang="ru-RU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15CE9-209C-4B13-8642-03B0CB4A99D3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9024" y="487025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rgbClr val="FF0000"/>
                </a:solidFill>
              </a:rPr>
              <a:t>отсутствие </a:t>
            </a:r>
            <a:r>
              <a:rPr lang="ru-RU" sz="2400" b="1" dirty="0" smtClean="0"/>
              <a:t>четко выраженной цели</a:t>
            </a:r>
            <a:r>
              <a:rPr lang="ru-RU" sz="2400" dirty="0" smtClean="0"/>
              <a:t>, идеи урока;</a:t>
            </a:r>
          </a:p>
          <a:p>
            <a:pPr lvl="0"/>
            <a:r>
              <a:rPr lang="ru-RU" sz="2400" dirty="0" smtClean="0"/>
              <a:t>неверный отбор, случайность </a:t>
            </a:r>
            <a:r>
              <a:rPr lang="ru-RU" sz="2400" b="1" dirty="0" smtClean="0"/>
              <a:t>материалов</a:t>
            </a:r>
            <a:r>
              <a:rPr lang="ru-RU" sz="2400" dirty="0" smtClean="0"/>
              <a:t> для урока;</a:t>
            </a:r>
          </a:p>
          <a:p>
            <a:pPr lvl="0"/>
            <a:r>
              <a:rPr lang="ru-RU" sz="2400" dirty="0" smtClean="0"/>
              <a:t>замыкание на </a:t>
            </a:r>
            <a:r>
              <a:rPr lang="ru-RU" sz="2400" dirty="0" err="1" smtClean="0"/>
              <a:t>узкопредметных</a:t>
            </a:r>
            <a:r>
              <a:rPr lang="ru-RU" sz="2400" dirty="0" smtClean="0"/>
              <a:t> задачах, </a:t>
            </a:r>
            <a:r>
              <a:rPr lang="ru-RU" sz="2400" b="1" dirty="0" smtClean="0">
                <a:solidFill>
                  <a:srgbClr val="FF0000"/>
                </a:solidFill>
              </a:rPr>
              <a:t>отсутствие связей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с другими предметами или их механическое соединение во время урока;</a:t>
            </a:r>
          </a:p>
          <a:p>
            <a:pPr lvl="0"/>
            <a:r>
              <a:rPr lang="ru-RU" sz="2400" dirty="0" smtClean="0"/>
              <a:t>недостаточное использование связи с жизнью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b="1" dirty="0" smtClean="0">
                <a:solidFill>
                  <a:srgbClr val="FF0000"/>
                </a:solidFill>
              </a:rPr>
              <a:t>опоры на опыт учащихся</a:t>
            </a:r>
            <a:r>
              <a:rPr lang="ru-RU" sz="2400" dirty="0" smtClean="0">
                <a:solidFill>
                  <a:srgbClr val="FF0000"/>
                </a:solidFill>
              </a:rPr>
              <a:t>,</a:t>
            </a:r>
          </a:p>
          <a:p>
            <a:pPr lvl="0"/>
            <a:r>
              <a:rPr lang="ru-RU" sz="2400" dirty="0" smtClean="0">
                <a:solidFill>
                  <a:srgbClr val="FF0000"/>
                </a:solidFill>
              </a:rPr>
              <a:t>однообразие </a:t>
            </a:r>
            <a:r>
              <a:rPr lang="ru-RU" sz="2400" b="1" dirty="0" smtClean="0">
                <a:solidFill>
                  <a:srgbClr val="FF0000"/>
                </a:solidFill>
              </a:rPr>
              <a:t>приемов и форм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деятельности учащихся;</a:t>
            </a:r>
          </a:p>
          <a:p>
            <a:pPr lvl="0"/>
            <a:r>
              <a:rPr lang="ru-RU" sz="2400" dirty="0" smtClean="0">
                <a:solidFill>
                  <a:srgbClr val="FF0000"/>
                </a:solidFill>
              </a:rPr>
              <a:t>неумение или нежелание  </a:t>
            </a:r>
            <a:r>
              <a:rPr lang="ru-RU" sz="2400" dirty="0" smtClean="0"/>
              <a:t>включать учеников в активную познавательную деятельность,</a:t>
            </a:r>
          </a:p>
          <a:p>
            <a:pPr lvl="0"/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незанятость, простои на уроках</a:t>
            </a:r>
            <a:r>
              <a:rPr lang="ru-RU" sz="2400" dirty="0" smtClean="0"/>
              <a:t>, </a:t>
            </a:r>
            <a:r>
              <a:rPr lang="ru-RU" sz="2400" dirty="0" smtClean="0">
                <a:solidFill>
                  <a:srgbClr val="FF0000"/>
                </a:solidFill>
              </a:rPr>
              <a:t>слабая обратная связь с учениками, </a:t>
            </a:r>
            <a:r>
              <a:rPr lang="ru-RU" sz="2400" dirty="0" smtClean="0"/>
              <a:t>отсутствие индивидуализации обучения;</a:t>
            </a:r>
          </a:p>
          <a:p>
            <a:pPr lvl="0"/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многословие,</a:t>
            </a:r>
            <a:r>
              <a:rPr lang="ru-RU" sz="2400" dirty="0" smtClean="0"/>
              <a:t> монотонность;</a:t>
            </a:r>
          </a:p>
          <a:p>
            <a:pPr lvl="0"/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назидательность,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категоричность суждения учителя, </a:t>
            </a:r>
            <a:r>
              <a:rPr lang="ru-RU" sz="2400" dirty="0" smtClean="0"/>
              <a:t>резкость, мешающих освоению знаний и развитию положительного отношения к учению;</a:t>
            </a:r>
          </a:p>
          <a:p>
            <a:pPr lvl="0"/>
            <a:endParaRPr lang="ru-RU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15CE9-209C-4B13-8642-03B0CB4A99D3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9024" y="836712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Урок  есть  </a:t>
            </a:r>
            <a:r>
              <a:rPr lang="ru-RU" sz="2400" b="1" dirty="0" smtClean="0">
                <a:solidFill>
                  <a:srgbClr val="FF0000"/>
                </a:solidFill>
              </a:rPr>
              <a:t>открытие</a:t>
            </a:r>
            <a:r>
              <a:rPr lang="ru-RU" sz="2400" dirty="0" smtClean="0"/>
              <a:t>  истины,  поиск  и  осмысление ее  в  совместной деятельности учителя и ученика  положительного отношения к учению. </a:t>
            </a:r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Урок есть </a:t>
            </a:r>
            <a:r>
              <a:rPr lang="ru-RU" sz="2400" b="1" dirty="0" smtClean="0">
                <a:solidFill>
                  <a:srgbClr val="FF0000"/>
                </a:solidFill>
              </a:rPr>
              <a:t>часть жизни </a:t>
            </a:r>
            <a:r>
              <a:rPr lang="ru-RU" sz="2400" dirty="0" smtClean="0"/>
              <a:t>ребенка, как продолжение ее различных форм. </a:t>
            </a:r>
          </a:p>
          <a:p>
            <a:pPr lvl="0"/>
            <a:endParaRPr lang="ru-RU" sz="2400" dirty="0" smtClean="0"/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>
                <a:solidFill>
                  <a:srgbClr val="FF0000"/>
                </a:solidFill>
              </a:rPr>
              <a:t>Человек</a:t>
            </a:r>
            <a:r>
              <a:rPr lang="ru-RU" sz="2400" dirty="0" smtClean="0"/>
              <a:t> на уроке остается всегда </a:t>
            </a:r>
            <a:r>
              <a:rPr lang="ru-RU" sz="2400" smtClean="0">
                <a:solidFill>
                  <a:srgbClr val="FF0000"/>
                </a:solidFill>
              </a:rPr>
              <a:t>наивысшей ценностью</a:t>
            </a:r>
            <a:r>
              <a:rPr lang="ru-RU" sz="2400" smtClean="0"/>
              <a:t>.</a:t>
            </a:r>
            <a:endParaRPr lang="ru-RU" sz="2400" dirty="0" smtClean="0"/>
          </a:p>
          <a:p>
            <a:pPr lvl="0"/>
            <a:endParaRPr lang="ru-RU" sz="2400" dirty="0" smtClean="0"/>
          </a:p>
          <a:p>
            <a:pPr lvl="0"/>
            <a:endParaRPr lang="ru-RU" sz="2400" dirty="0" smtClean="0"/>
          </a:p>
          <a:p>
            <a:pPr lvl="0"/>
            <a:endParaRPr lang="ru-RU" sz="2400" dirty="0" smtClean="0"/>
          </a:p>
          <a:p>
            <a:pPr lvl="0"/>
            <a:endParaRPr lang="ru-RU" sz="2400" dirty="0" smtClean="0"/>
          </a:p>
          <a:p>
            <a:pPr lvl="0"/>
            <a:endParaRPr lang="ru-RU" sz="2400" dirty="0" smtClean="0"/>
          </a:p>
          <a:p>
            <a:pPr lvl="0"/>
            <a:endParaRPr lang="ru-RU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15CE9-209C-4B13-8642-03B0CB4A99D3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88640"/>
            <a:ext cx="8964488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Администрации гимназии: предусмотреть посещение уроков в рамках ВШК на предмет анализа уроков в соответствии с требованиями ФГОС.</a:t>
            </a:r>
          </a:p>
          <a:p>
            <a:r>
              <a:rPr lang="ru-RU" sz="2400" dirty="0" smtClean="0"/>
              <a:t>2. Разместить материал педсовета на сайте гимназии (</a:t>
            </a:r>
            <a:r>
              <a:rPr lang="ru-RU" sz="2400" dirty="0" err="1" smtClean="0"/>
              <a:t>отв.Сошникова</a:t>
            </a:r>
            <a:r>
              <a:rPr lang="ru-RU" sz="2400" dirty="0" smtClean="0"/>
              <a:t> О.В.)</a:t>
            </a:r>
          </a:p>
          <a:p>
            <a:r>
              <a:rPr lang="ru-RU" sz="2400" dirty="0" smtClean="0"/>
              <a:t>3. На заседаниях кафедр  учителей-предметников обсудить основные положения системы контроля и оценки знаний учащихся, уделить особое внимание информации о </a:t>
            </a:r>
            <a:r>
              <a:rPr lang="ru-RU" sz="2400" dirty="0" err="1" smtClean="0"/>
              <a:t>критериальном</a:t>
            </a:r>
            <a:r>
              <a:rPr lang="ru-RU" sz="2400" dirty="0" smtClean="0"/>
              <a:t>, формирующем контроле, о включении учащихся в оценочную деятельность. </a:t>
            </a:r>
          </a:p>
          <a:p>
            <a:r>
              <a:rPr lang="ru-RU" sz="2400" dirty="0" smtClean="0"/>
              <a:t>4.Учителям-предметникам при подготовке к уроку  анализировать уровневые показатели оценки проводимых уроков в целях приведения их в соответствие с требованиями ФГОС.</a:t>
            </a:r>
          </a:p>
          <a:p>
            <a:r>
              <a:rPr lang="ru-RU" sz="2400" dirty="0" smtClean="0"/>
              <a:t> 5. Спроектировать и провести учебные занятия в соответствии с требованиями ФГОС на методической неделе гимназии в январе 2016г. Издать сборник «Мой лучший урок по ФГОС».</a:t>
            </a:r>
          </a:p>
          <a:p>
            <a:pPr lvl="0"/>
            <a:endParaRPr lang="ru-RU" sz="2400" dirty="0" smtClean="0"/>
          </a:p>
          <a:p>
            <a:pPr lvl="0"/>
            <a:endParaRPr lang="ru-RU" sz="2400" dirty="0" smtClean="0"/>
          </a:p>
          <a:p>
            <a:pPr lvl="0"/>
            <a:endParaRPr lang="ru-RU" sz="2400" dirty="0" smtClean="0"/>
          </a:p>
          <a:p>
            <a:pPr lvl="0"/>
            <a:endParaRPr lang="ru-RU" sz="2400" dirty="0" smtClean="0"/>
          </a:p>
          <a:p>
            <a:pPr lvl="0"/>
            <a:endParaRPr lang="ru-RU" sz="2400" dirty="0" smtClean="0"/>
          </a:p>
          <a:p>
            <a:pPr lvl="0"/>
            <a:endParaRPr lang="ru-RU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ext Box 6"/>
          <p:cNvSpPr txBox="1">
            <a:spLocks noChangeArrowheads="1"/>
          </p:cNvSpPr>
          <p:nvPr/>
        </p:nvSpPr>
        <p:spPr bwMode="auto">
          <a:xfrm>
            <a:off x="1549400" y="1700213"/>
            <a:ext cx="61182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altLang="ru-RU" sz="36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alt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B78F0-62A2-43F3-BBB2-45CFB155BF6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04664"/>
            <a:ext cx="8064896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Цель:</a:t>
            </a:r>
          </a:p>
          <a:p>
            <a:r>
              <a:rPr lang="ru-RU" sz="2800" dirty="0" smtClean="0"/>
              <a:t> создание условий по  осознанию основных критериев современного урока, как основы эффективного и качественного образования. 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Задачи:</a:t>
            </a:r>
          </a:p>
          <a:p>
            <a:r>
              <a:rPr lang="ru-RU" sz="2800" b="1" dirty="0" smtClean="0"/>
              <a:t> </a:t>
            </a:r>
            <a:r>
              <a:rPr lang="ru-RU" sz="2800" dirty="0" smtClean="0"/>
              <a:t>- Осознание основных критериев современного урока.</a:t>
            </a:r>
          </a:p>
          <a:p>
            <a:r>
              <a:rPr lang="ru-RU" sz="2800" dirty="0" smtClean="0"/>
              <a:t> - Повышение интереса педагогов к современным технологиям. </a:t>
            </a:r>
          </a:p>
          <a:p>
            <a:r>
              <a:rPr lang="ru-RU" sz="2800" dirty="0" smtClean="0"/>
              <a:t>- Осознание необходимости повышения уровня самообразования.</a:t>
            </a:r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368727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"</a:t>
            </a:r>
            <a:r>
              <a:rPr lang="ru-RU" sz="2800" dirty="0" smtClean="0"/>
              <a:t>Урок - это </a:t>
            </a:r>
            <a:r>
              <a:rPr lang="ru-RU" sz="2800" dirty="0" smtClean="0">
                <a:solidFill>
                  <a:srgbClr val="FF0000"/>
                </a:solidFill>
              </a:rPr>
              <a:t>солнце,</a:t>
            </a:r>
            <a:r>
              <a:rPr lang="ru-RU" sz="2800" dirty="0" smtClean="0"/>
              <a:t> вокруг которого, как планеты, вращаются все другие формы учебных занятий". 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Н. М. Верзилин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15CE9-209C-4B13-8642-03B0CB4A99D3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15CE9-209C-4B13-8642-03B0CB4A99D3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8784976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1.учитель должен большую часть урока рассказывать;</a:t>
            </a:r>
          </a:p>
          <a:p>
            <a:pPr lvl="0"/>
            <a:r>
              <a:rPr lang="ru-RU" sz="2800" dirty="0" smtClean="0"/>
              <a:t>2.обращаться к опыту учеников, современной жизни.</a:t>
            </a:r>
          </a:p>
          <a:p>
            <a:pPr lvl="0"/>
            <a:r>
              <a:rPr lang="ru-RU" sz="2800" dirty="0" smtClean="0"/>
              <a:t>3.давать интересный дополнительный материал;</a:t>
            </a:r>
          </a:p>
          <a:p>
            <a:pPr lvl="0"/>
            <a:r>
              <a:rPr lang="ru-RU" sz="2800" dirty="0" smtClean="0"/>
              <a:t>4.больше дискуссий, проектов;</a:t>
            </a:r>
          </a:p>
          <a:p>
            <a:pPr lvl="0"/>
            <a:r>
              <a:rPr lang="ru-RU" sz="2800" dirty="0" smtClean="0"/>
              <a:t>5.тема урока должна объявляться в интересной форме;</a:t>
            </a:r>
          </a:p>
          <a:p>
            <a:pPr lvl="0"/>
            <a:r>
              <a:rPr lang="ru-RU" sz="2800" dirty="0" smtClean="0"/>
              <a:t>6.использовать мультимедиа, интерактивную доску;</a:t>
            </a:r>
          </a:p>
          <a:p>
            <a:pPr lvl="0"/>
            <a:r>
              <a:rPr lang="ru-RU" sz="2800" dirty="0" smtClean="0"/>
              <a:t>7.меньше самостоятельных работ;</a:t>
            </a:r>
          </a:p>
          <a:p>
            <a:pPr lvl="0"/>
            <a:r>
              <a:rPr lang="ru-RU" sz="2800" dirty="0" smtClean="0"/>
              <a:t>8.ставить оценки и  комментировать их;</a:t>
            </a:r>
          </a:p>
          <a:p>
            <a:pPr lvl="0"/>
            <a:r>
              <a:rPr lang="ru-RU" sz="2800" dirty="0" smtClean="0"/>
              <a:t>9.давать возможность самому находить и исправлять свои ошибки,</a:t>
            </a:r>
          </a:p>
          <a:p>
            <a:pPr lvl="0"/>
            <a:r>
              <a:rPr lang="ru-RU" sz="2800" dirty="0" smtClean="0"/>
              <a:t>10.давать индивидуальные задания,</a:t>
            </a:r>
          </a:p>
          <a:p>
            <a:pPr lvl="0"/>
            <a:r>
              <a:rPr lang="ru-RU" sz="2800" dirty="0" smtClean="0"/>
              <a:t>11.представлять примерные задания для контрольной работы по теме в начале изучения темы</a:t>
            </a:r>
            <a:endParaRPr lang="ru-RU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15CE9-209C-4B13-8642-03B0CB4A99D3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878497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/>
              <a:t>5  класс</a:t>
            </a:r>
          </a:p>
          <a:p>
            <a:pPr lvl="0"/>
            <a:r>
              <a:rPr lang="ru-RU" sz="2400" dirty="0" smtClean="0"/>
              <a:t>1.учитель </a:t>
            </a:r>
            <a:r>
              <a:rPr lang="ru-RU" sz="2400" dirty="0" smtClean="0"/>
              <a:t>должен большую часть урока </a:t>
            </a:r>
            <a:r>
              <a:rPr lang="ru-RU" sz="2400" dirty="0" smtClean="0"/>
              <a:t>рассказывать </a:t>
            </a:r>
            <a:r>
              <a:rPr lang="ru-RU" sz="2400" dirty="0" smtClean="0">
                <a:solidFill>
                  <a:srgbClr val="FF0000"/>
                </a:solidFill>
              </a:rPr>
              <a:t>5 чел</a:t>
            </a:r>
            <a:endParaRPr lang="ru-RU" sz="2400" dirty="0" smtClean="0">
              <a:solidFill>
                <a:srgbClr val="FF0000"/>
              </a:solidFill>
            </a:endParaRPr>
          </a:p>
          <a:p>
            <a:pPr lvl="0"/>
            <a:r>
              <a:rPr lang="ru-RU" sz="2400" u="sng" dirty="0" smtClean="0"/>
              <a:t>2.обращаться к опыту учеников, современной </a:t>
            </a:r>
            <a:r>
              <a:rPr lang="ru-RU" sz="2400" u="sng" dirty="0" smtClean="0"/>
              <a:t>жизни.</a:t>
            </a:r>
            <a:r>
              <a:rPr lang="ru-RU" sz="2400" u="sng" dirty="0" smtClean="0">
                <a:solidFill>
                  <a:srgbClr val="FF0000"/>
                </a:solidFill>
              </a:rPr>
              <a:t>12 чел.</a:t>
            </a:r>
            <a:endParaRPr lang="ru-RU" sz="2400" u="sng" dirty="0" smtClean="0">
              <a:solidFill>
                <a:srgbClr val="FF0000"/>
              </a:solidFill>
            </a:endParaRPr>
          </a:p>
          <a:p>
            <a:pPr lvl="0"/>
            <a:r>
              <a:rPr lang="ru-RU" sz="2400" dirty="0" smtClean="0"/>
              <a:t>3.давать интересный дополнительный </a:t>
            </a:r>
            <a:r>
              <a:rPr lang="ru-RU" sz="2400" dirty="0" smtClean="0"/>
              <a:t>материал;</a:t>
            </a:r>
            <a:endParaRPr lang="ru-RU" sz="2400" dirty="0" smtClean="0"/>
          </a:p>
          <a:p>
            <a:pPr lvl="0"/>
            <a:r>
              <a:rPr lang="ru-RU" sz="2400" u="sng" dirty="0" smtClean="0"/>
              <a:t>4.больше дискуссий, </a:t>
            </a:r>
            <a:r>
              <a:rPr lang="ru-RU" sz="2400" u="sng" dirty="0" smtClean="0"/>
              <a:t>проектов;</a:t>
            </a:r>
            <a:r>
              <a:rPr lang="ru-RU" sz="2400" u="sng" dirty="0" smtClean="0">
                <a:solidFill>
                  <a:srgbClr val="FF0000"/>
                </a:solidFill>
              </a:rPr>
              <a:t>7чел </a:t>
            </a:r>
            <a:endParaRPr lang="ru-RU" sz="2400" u="sng" dirty="0" smtClean="0">
              <a:solidFill>
                <a:srgbClr val="FF0000"/>
              </a:solidFill>
            </a:endParaRPr>
          </a:p>
          <a:p>
            <a:pPr lvl="0"/>
            <a:r>
              <a:rPr lang="ru-RU" sz="2400" u="sng" dirty="0" smtClean="0"/>
              <a:t>5.тема урока должна объявляться в интересной форме</a:t>
            </a:r>
            <a:r>
              <a:rPr lang="ru-RU" sz="2400" u="sng" dirty="0" smtClean="0"/>
              <a:t>; </a:t>
            </a:r>
            <a:r>
              <a:rPr lang="ru-RU" sz="2400" u="sng" dirty="0" smtClean="0">
                <a:solidFill>
                  <a:srgbClr val="FF0000"/>
                </a:solidFill>
              </a:rPr>
              <a:t>13 чел</a:t>
            </a:r>
            <a:endParaRPr lang="ru-RU" sz="2400" u="sng" dirty="0" smtClean="0">
              <a:solidFill>
                <a:srgbClr val="FF0000"/>
              </a:solidFill>
            </a:endParaRPr>
          </a:p>
          <a:p>
            <a:pPr lvl="0"/>
            <a:r>
              <a:rPr lang="ru-RU" sz="2400" dirty="0" smtClean="0"/>
              <a:t>6.использовать мультимедиа, интерактивную доску</a:t>
            </a:r>
            <a:r>
              <a:rPr lang="ru-RU" sz="2400" dirty="0" smtClean="0"/>
              <a:t>; </a:t>
            </a:r>
            <a:endParaRPr lang="ru-RU" sz="2400" dirty="0" smtClean="0"/>
          </a:p>
          <a:p>
            <a:pPr lvl="0"/>
            <a:r>
              <a:rPr lang="ru-RU" sz="2400" dirty="0" smtClean="0"/>
              <a:t>7.меньше самостоятельных работ;</a:t>
            </a:r>
          </a:p>
          <a:p>
            <a:pPr lvl="0"/>
            <a:r>
              <a:rPr lang="ru-RU" sz="2400" u="sng" dirty="0" smtClean="0"/>
              <a:t>8.ставить оценки и  комментировать их</a:t>
            </a:r>
            <a:r>
              <a:rPr lang="ru-RU" sz="2400" u="sng" dirty="0" smtClean="0">
                <a:solidFill>
                  <a:srgbClr val="FF0000"/>
                </a:solidFill>
              </a:rPr>
              <a:t>;(6 человек)</a:t>
            </a:r>
            <a:endParaRPr lang="ru-RU" sz="2400" u="sng" dirty="0" smtClean="0">
              <a:solidFill>
                <a:srgbClr val="FF0000"/>
              </a:solidFill>
            </a:endParaRPr>
          </a:p>
          <a:p>
            <a:pPr lvl="0"/>
            <a:r>
              <a:rPr lang="ru-RU" sz="2400" u="sng" dirty="0" smtClean="0"/>
              <a:t>9.давать возможность самому находить и исправлять свои ошибки</a:t>
            </a:r>
            <a:r>
              <a:rPr lang="ru-RU" sz="2400" u="sng" dirty="0" smtClean="0">
                <a:solidFill>
                  <a:srgbClr val="FF0000"/>
                </a:solidFill>
              </a:rPr>
              <a:t>,(14 чел) (только 4 чел. не выбрали данный критерий)</a:t>
            </a:r>
            <a:endParaRPr lang="ru-RU" sz="2400" u="sng" dirty="0" smtClean="0">
              <a:solidFill>
                <a:srgbClr val="FF0000"/>
              </a:solidFill>
            </a:endParaRPr>
          </a:p>
          <a:p>
            <a:pPr lvl="0"/>
            <a:r>
              <a:rPr lang="ru-RU" sz="2400" u="sng" dirty="0" smtClean="0"/>
              <a:t>10.давать индивидуальные задания</a:t>
            </a:r>
            <a:r>
              <a:rPr lang="ru-RU" sz="2400" u="sng" dirty="0" smtClean="0"/>
              <a:t>,( 14чел</a:t>
            </a:r>
            <a:r>
              <a:rPr lang="ru-RU" sz="2400" dirty="0" smtClean="0"/>
              <a:t>)</a:t>
            </a:r>
            <a:endParaRPr lang="ru-RU" sz="2400" dirty="0" smtClean="0"/>
          </a:p>
          <a:p>
            <a:pPr lvl="0"/>
            <a:r>
              <a:rPr lang="ru-RU" sz="2400" dirty="0" smtClean="0"/>
              <a:t>11.представлять примерные задания для контрольной работы по теме в начале изучения </a:t>
            </a:r>
            <a:r>
              <a:rPr lang="ru-RU" sz="2400" dirty="0" smtClean="0"/>
              <a:t>темы </a:t>
            </a:r>
            <a:r>
              <a:rPr lang="ru-RU" sz="2400" dirty="0" smtClean="0">
                <a:solidFill>
                  <a:srgbClr val="FF0000"/>
                </a:solidFill>
              </a:rPr>
              <a:t>(4 чел)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15CE9-209C-4B13-8642-03B0CB4A99D3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87849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</a:rPr>
              <a:t>9 класс</a:t>
            </a:r>
          </a:p>
          <a:p>
            <a:pPr lvl="0"/>
            <a:r>
              <a:rPr lang="ru-RU" sz="2800" dirty="0" smtClean="0"/>
              <a:t>.</a:t>
            </a:r>
            <a:r>
              <a:rPr lang="ru-RU" sz="2400" dirty="0" smtClean="0"/>
              <a:t>учитель должен большую часть урока рассказывать</a:t>
            </a:r>
            <a:r>
              <a:rPr lang="ru-RU" sz="2400" dirty="0" smtClean="0"/>
              <a:t>;( </a:t>
            </a:r>
            <a:r>
              <a:rPr lang="ru-RU" sz="2400" dirty="0" smtClean="0">
                <a:solidFill>
                  <a:srgbClr val="FF0000"/>
                </a:solidFill>
              </a:rPr>
              <a:t>6 чел</a:t>
            </a:r>
            <a:r>
              <a:rPr lang="ru-RU" sz="2400" dirty="0" smtClean="0"/>
              <a:t>)</a:t>
            </a:r>
            <a:endParaRPr lang="ru-RU" sz="2400" dirty="0" smtClean="0"/>
          </a:p>
          <a:p>
            <a:pPr lvl="0"/>
            <a:r>
              <a:rPr lang="ru-RU" sz="2400" dirty="0" smtClean="0"/>
              <a:t>2.обращаться к опыту учеников, современной жизни.</a:t>
            </a:r>
          </a:p>
          <a:p>
            <a:pPr lvl="0"/>
            <a:r>
              <a:rPr lang="ru-RU" sz="2400" u="sng" dirty="0" smtClean="0"/>
              <a:t>3.давать интересный дополнительный </a:t>
            </a:r>
            <a:r>
              <a:rPr lang="ru-RU" sz="2400" u="sng" dirty="0" smtClean="0"/>
              <a:t>материал</a:t>
            </a:r>
            <a:endParaRPr lang="ru-RU" sz="2400" u="sng" dirty="0" smtClean="0">
              <a:solidFill>
                <a:srgbClr val="FF0000"/>
              </a:solidFill>
            </a:endParaRPr>
          </a:p>
          <a:p>
            <a:pPr lvl="0"/>
            <a:r>
              <a:rPr lang="ru-RU" sz="2400" u="sng" dirty="0" smtClean="0"/>
              <a:t>больше </a:t>
            </a:r>
            <a:r>
              <a:rPr lang="ru-RU" sz="2400" u="sng" dirty="0" smtClean="0"/>
              <a:t>дискуссий, проектов</a:t>
            </a:r>
            <a:r>
              <a:rPr lang="ru-RU" sz="2400" u="sng" dirty="0" smtClean="0"/>
              <a:t>; </a:t>
            </a:r>
            <a:r>
              <a:rPr lang="ru-RU" sz="2400" u="sng" dirty="0" smtClean="0">
                <a:solidFill>
                  <a:srgbClr val="FF0000"/>
                </a:solidFill>
              </a:rPr>
              <a:t>(13 чел)</a:t>
            </a:r>
            <a:endParaRPr lang="ru-RU" sz="2400" u="sng" dirty="0" smtClean="0">
              <a:solidFill>
                <a:srgbClr val="FF0000"/>
              </a:solidFill>
            </a:endParaRPr>
          </a:p>
          <a:p>
            <a:pPr lvl="0"/>
            <a:r>
              <a:rPr lang="ru-RU" sz="2400" u="sng" dirty="0" smtClean="0"/>
              <a:t>5.тема урока должна объявляться в интересной форме</a:t>
            </a:r>
            <a:r>
              <a:rPr lang="ru-RU" sz="2400" u="sng" dirty="0" smtClean="0"/>
              <a:t>;(</a:t>
            </a:r>
            <a:r>
              <a:rPr lang="ru-RU" sz="2400" u="sng" dirty="0" smtClean="0">
                <a:solidFill>
                  <a:srgbClr val="FF0000"/>
                </a:solidFill>
              </a:rPr>
              <a:t>14чел)</a:t>
            </a:r>
            <a:endParaRPr lang="ru-RU" sz="2400" u="sng" dirty="0" smtClean="0">
              <a:solidFill>
                <a:srgbClr val="FF0000"/>
              </a:solidFill>
            </a:endParaRPr>
          </a:p>
          <a:p>
            <a:pPr lvl="0"/>
            <a:r>
              <a:rPr lang="ru-RU" sz="2400" dirty="0" smtClean="0"/>
              <a:t>6.использовать мультимедиа, интерактивную доску;</a:t>
            </a:r>
          </a:p>
          <a:p>
            <a:pPr lvl="0"/>
            <a:r>
              <a:rPr lang="ru-RU" sz="2400" dirty="0" smtClean="0"/>
              <a:t>7.меньше самостоятельных работ;</a:t>
            </a:r>
          </a:p>
          <a:p>
            <a:pPr lvl="0"/>
            <a:r>
              <a:rPr lang="ru-RU" sz="2400" dirty="0" smtClean="0"/>
              <a:t>8.ставить оценки и  комментировать их;</a:t>
            </a:r>
          </a:p>
          <a:p>
            <a:pPr lvl="0"/>
            <a:r>
              <a:rPr lang="ru-RU" sz="2400" dirty="0" smtClean="0"/>
              <a:t>9.давать возможность самому находить и исправлять свои ошибки,</a:t>
            </a:r>
          </a:p>
          <a:p>
            <a:pPr lvl="0"/>
            <a:r>
              <a:rPr lang="ru-RU" sz="2400" u="sng" dirty="0" smtClean="0"/>
              <a:t>10.давать индивидуальные </a:t>
            </a:r>
            <a:r>
              <a:rPr lang="ru-RU" sz="2400" u="sng" dirty="0" smtClean="0"/>
              <a:t>задания</a:t>
            </a:r>
            <a:r>
              <a:rPr lang="ru-RU" sz="2400" u="sng" dirty="0" smtClean="0">
                <a:solidFill>
                  <a:srgbClr val="FF0000"/>
                </a:solidFill>
              </a:rPr>
              <a:t>,( 13 чел</a:t>
            </a:r>
            <a:r>
              <a:rPr lang="ru-RU" sz="2400" u="sng" dirty="0" smtClean="0"/>
              <a:t>)</a:t>
            </a:r>
            <a:endParaRPr lang="ru-RU" sz="2400" u="sng" dirty="0" smtClean="0"/>
          </a:p>
          <a:p>
            <a:pPr lvl="0"/>
            <a:r>
              <a:rPr lang="ru-RU" sz="2400" dirty="0" smtClean="0"/>
              <a:t>11.представлять примерные задания для контрольной работы по теме в начале изучения </a:t>
            </a:r>
            <a:r>
              <a:rPr lang="ru-RU" sz="2400" dirty="0" smtClean="0"/>
              <a:t>темы </a:t>
            </a:r>
            <a:r>
              <a:rPr lang="ru-RU" sz="2400" dirty="0" smtClean="0">
                <a:solidFill>
                  <a:srgbClr val="FF0000"/>
                </a:solidFill>
              </a:rPr>
              <a:t>(11 чел)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15CE9-209C-4B13-8642-03B0CB4A99D3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8784976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1.учитель должен большую часть урока рассказывать;</a:t>
            </a:r>
          </a:p>
          <a:p>
            <a:pPr lvl="0"/>
            <a:r>
              <a:rPr lang="ru-RU" sz="2800" dirty="0" smtClean="0"/>
              <a:t>2.обращаться к опыту учеников, современной жизни.</a:t>
            </a:r>
          </a:p>
          <a:p>
            <a:pPr lvl="0"/>
            <a:r>
              <a:rPr lang="ru-RU" sz="2800" dirty="0" smtClean="0"/>
              <a:t>3.давать интересный дополнительный материал;</a:t>
            </a:r>
          </a:p>
          <a:p>
            <a:pPr lvl="0"/>
            <a:r>
              <a:rPr lang="ru-RU" sz="2800" dirty="0" smtClean="0"/>
              <a:t>4.больше дискуссий, проектов;</a:t>
            </a:r>
          </a:p>
          <a:p>
            <a:pPr lvl="0"/>
            <a:r>
              <a:rPr lang="ru-RU" sz="2800" dirty="0" smtClean="0"/>
              <a:t>5.тема урока должна объявляться в интересной форме;</a:t>
            </a:r>
          </a:p>
          <a:p>
            <a:pPr lvl="0"/>
            <a:r>
              <a:rPr lang="ru-RU" sz="2800" dirty="0" smtClean="0"/>
              <a:t>6.использовать мультимедиа, интерактивную доску;</a:t>
            </a:r>
          </a:p>
          <a:p>
            <a:pPr lvl="0"/>
            <a:r>
              <a:rPr lang="ru-RU" sz="2800" dirty="0" smtClean="0"/>
              <a:t>7.меньше самостоятельных работ;</a:t>
            </a:r>
          </a:p>
          <a:p>
            <a:pPr lvl="0"/>
            <a:r>
              <a:rPr lang="ru-RU" sz="2800" dirty="0" smtClean="0"/>
              <a:t>8.ставить оценки и  комментировать их;</a:t>
            </a:r>
          </a:p>
          <a:p>
            <a:pPr lvl="0"/>
            <a:r>
              <a:rPr lang="ru-RU" sz="2800" dirty="0" smtClean="0"/>
              <a:t>9.давать возможность самому находить и исправлять свои ошибки,</a:t>
            </a:r>
          </a:p>
          <a:p>
            <a:pPr lvl="0"/>
            <a:r>
              <a:rPr lang="ru-RU" sz="2800" dirty="0" smtClean="0"/>
              <a:t>10.давать индивидуальные задания,</a:t>
            </a:r>
          </a:p>
          <a:p>
            <a:pPr lvl="0"/>
            <a:r>
              <a:rPr lang="ru-RU" sz="2800" dirty="0" smtClean="0"/>
              <a:t>11.представлять примерные задания для контрольной работы по теме в начале изучения темы</a:t>
            </a:r>
            <a:endParaRPr lang="ru-RU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15CE9-209C-4B13-8642-03B0CB4A99D3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9024" y="1052736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  Применение  </a:t>
            </a:r>
            <a:r>
              <a:rPr lang="ru-RU" sz="2400" dirty="0" smtClean="0">
                <a:solidFill>
                  <a:srgbClr val="FF0000"/>
                </a:solidFill>
              </a:rPr>
              <a:t>активных  форм </a:t>
            </a:r>
            <a:r>
              <a:rPr lang="ru-RU" sz="2400" dirty="0" smtClean="0"/>
              <a:t>познания,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2. Создание условий для развития </a:t>
            </a:r>
            <a:r>
              <a:rPr lang="ru-RU" sz="2400" dirty="0" smtClean="0">
                <a:solidFill>
                  <a:srgbClr val="FF0000"/>
                </a:solidFill>
              </a:rPr>
              <a:t>рефлексии</a:t>
            </a:r>
            <a:r>
              <a:rPr lang="ru-RU" sz="2400" dirty="0" smtClean="0"/>
              <a:t> -</a:t>
            </a:r>
          </a:p>
          <a:p>
            <a:r>
              <a:rPr lang="ru-RU" sz="2400" dirty="0" smtClean="0"/>
              <a:t>способности </a:t>
            </a:r>
            <a:r>
              <a:rPr lang="ru-RU" sz="2400" dirty="0" smtClean="0">
                <a:solidFill>
                  <a:srgbClr val="FF0000"/>
                </a:solidFill>
              </a:rPr>
              <a:t>осознавать и оценивать </a:t>
            </a:r>
            <a:r>
              <a:rPr lang="ru-RU" sz="2400" dirty="0" smtClean="0"/>
              <a:t>свои мысли и действия как бы со стороны, </a:t>
            </a:r>
            <a:r>
              <a:rPr lang="ru-RU" sz="2400" dirty="0" smtClean="0">
                <a:solidFill>
                  <a:srgbClr val="FF0000"/>
                </a:solidFill>
              </a:rPr>
              <a:t>соотносить результат </a:t>
            </a:r>
            <a:r>
              <a:rPr lang="ru-RU" sz="2400" dirty="0" smtClean="0"/>
              <a:t>деятельности с поставленной целью, </a:t>
            </a:r>
            <a:r>
              <a:rPr lang="ru-RU" sz="2400" dirty="0" smtClean="0">
                <a:solidFill>
                  <a:srgbClr val="FF0000"/>
                </a:solidFill>
              </a:rPr>
              <a:t>определять своё знание и незнание .</a:t>
            </a:r>
            <a:endParaRPr lang="ru-RU" sz="2400" dirty="0" smtClean="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15CE9-209C-4B13-8642-03B0CB4A99D3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0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Критерии современного урока</a:t>
            </a:r>
            <a:endParaRPr lang="ru-RU" sz="2400" dirty="0" smtClean="0">
              <a:solidFill>
                <a:srgbClr val="FF0000"/>
              </a:solidFill>
            </a:endParaRPr>
          </a:p>
          <a:p>
            <a:pPr lvl="0"/>
            <a:r>
              <a:rPr lang="ru-RU" sz="2400" dirty="0" err="1" smtClean="0"/>
              <a:t>актививная</a:t>
            </a:r>
            <a:r>
              <a:rPr lang="ru-RU" sz="2400" dirty="0" smtClean="0"/>
              <a:t> мыслительная деятельность каждого ученика в течение всего урока;</a:t>
            </a:r>
          </a:p>
          <a:p>
            <a:r>
              <a:rPr lang="ru-RU" sz="2400" dirty="0" smtClean="0"/>
              <a:t> </a:t>
            </a:r>
          </a:p>
          <a:p>
            <a:pPr lvl="0"/>
            <a:r>
              <a:rPr lang="ru-RU" sz="2400" dirty="0" smtClean="0"/>
              <a:t> обеспечение «психологического комфорта» и эмоциональной сопричастности ученика к собственной деятельности и деятельности других;</a:t>
            </a:r>
          </a:p>
          <a:p>
            <a:r>
              <a:rPr lang="ru-RU" sz="2400" dirty="0" smtClean="0"/>
              <a:t> </a:t>
            </a:r>
          </a:p>
          <a:p>
            <a:pPr lvl="0"/>
            <a:r>
              <a:rPr lang="ru-RU" sz="2400" dirty="0" smtClean="0"/>
              <a:t>мотивация познавательной деятельности  на уроке;</a:t>
            </a:r>
          </a:p>
          <a:p>
            <a:r>
              <a:rPr lang="ru-RU" sz="2400" dirty="0" smtClean="0"/>
              <a:t> </a:t>
            </a:r>
          </a:p>
          <a:p>
            <a:pPr lvl="0"/>
            <a:r>
              <a:rPr lang="ru-RU" sz="2400" dirty="0" smtClean="0"/>
              <a:t>обеспечение рефлексии и самоконтроля учащихся в процессе деятельности в течение всего урока;</a:t>
            </a:r>
          </a:p>
          <a:p>
            <a:r>
              <a:rPr lang="ru-RU" sz="2400" dirty="0" smtClean="0"/>
              <a:t> </a:t>
            </a:r>
          </a:p>
          <a:p>
            <a:pPr lvl="0"/>
            <a:r>
              <a:rPr lang="ru-RU" sz="2400" dirty="0" smtClean="0"/>
              <a:t>наличие самостоятельной работы или творческого задания на уроке, с последующей самопроверкой или взаимопроверкой;</a:t>
            </a:r>
          </a:p>
          <a:p>
            <a:r>
              <a:rPr lang="ru-RU" sz="2400" dirty="0" smtClean="0"/>
              <a:t> </a:t>
            </a:r>
          </a:p>
          <a:p>
            <a:pPr lvl="0"/>
            <a:r>
              <a:rPr lang="ru-RU" sz="2400" dirty="0" smtClean="0"/>
              <a:t>достижение целей урока.</a:t>
            </a:r>
            <a:endParaRPr lang="ru-RU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</TotalTime>
  <Words>705</Words>
  <Application>Microsoft Office PowerPoint</Application>
  <PresentationFormat>Экран (4:3)</PresentationFormat>
  <Paragraphs>134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Воздушный поток</vt:lpstr>
      <vt:lpstr>3_Воздушный поток</vt:lpstr>
      <vt:lpstr>5_Воздушный поток</vt:lpstr>
      <vt:lpstr>Слайд 1</vt:lpstr>
      <vt:lpstr>Слайд 2</vt:lpstr>
      <vt:lpstr>"Урок - это солнце, вокруг которого, как планеты, вращаются все другие формы учебных занятий".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Е.А. Живолупов</dc:creator>
  <cp:lastModifiedBy>admin</cp:lastModifiedBy>
  <cp:revision>268</cp:revision>
  <cp:lastPrinted>2016-08-08T09:35:38Z</cp:lastPrinted>
  <dcterms:created xsi:type="dcterms:W3CDTF">2016-04-14T05:02:13Z</dcterms:created>
  <dcterms:modified xsi:type="dcterms:W3CDTF">2016-11-30T09:35:42Z</dcterms:modified>
</cp:coreProperties>
</file>